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06ADD7-F201-462B-9BBB-041F98E684E3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70E2A-E987-42A7-BA8E-A791AC9944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57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accent5">
                <a:lumMod val="0"/>
                <a:lumOff val="100000"/>
                <a:alpha val="72000"/>
              </a:schemeClr>
            </a:gs>
            <a:gs pos="64573">
              <a:srgbClr val="CBD7EF"/>
            </a:gs>
            <a:gs pos="51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646350" y="1635646"/>
            <a:ext cx="1595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八年级 下册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321153" y="2172307"/>
            <a:ext cx="2688573" cy="585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charset="-122"/>
                <a:ea typeface="微软雅黑" panose="020B0503020204020204" charset="-122"/>
              </a:rPr>
              <a:t>第七章   力 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932040" y="910105"/>
            <a:ext cx="3993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教科</a:t>
            </a:r>
            <a:r>
              <a:rPr lang="zh-CN" altLang="en-US" sz="32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版初中物理</a:t>
            </a:r>
            <a:endParaRPr lang="zh-CN" altLang="en-US" sz="3200" b="1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51" y="483518"/>
            <a:ext cx="3717868" cy="4082220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4283968" y="2787774"/>
            <a:ext cx="4589718" cy="7934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7.3 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弹力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弹簧测力计</a:t>
            </a:r>
          </a:p>
        </p:txBody>
      </p:sp>
    </p:spTree>
    <p:extLst>
      <p:ext uri="{BB962C8B-B14F-4D97-AF65-F5344CB8AC3E}">
        <p14:creationId xmlns:p14="http://schemas.microsoft.com/office/powerpoint/2010/main" val="311543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301985" y="333310"/>
            <a:ext cx="232157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 smtClean="0"/>
              <a:t>(5).</a:t>
            </a:r>
            <a:r>
              <a:rPr lang="zh-CN" altLang="en-US" dirty="0" smtClean="0"/>
              <a:t> 使用</a:t>
            </a:r>
            <a:r>
              <a:rPr lang="zh-CN" altLang="en-US" dirty="0"/>
              <a:t>方法</a:t>
            </a:r>
          </a:p>
        </p:txBody>
      </p:sp>
      <p:sp>
        <p:nvSpPr>
          <p:cNvPr id="3" name="内容占位符 2"/>
          <p:cNvSpPr txBox="1"/>
          <p:nvPr/>
        </p:nvSpPr>
        <p:spPr bwMode="auto">
          <a:xfrm>
            <a:off x="312585" y="700926"/>
            <a:ext cx="8501063" cy="352101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zh-CN" sz="2400" b="1" dirty="0" smtClean="0"/>
              <a:t>①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看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：观察弹簧测力计的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量程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分度值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，使用时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不能测量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超过量程的力。</a:t>
            </a:r>
            <a:endParaRPr lang="en-US" altLang="zh-CN" sz="2400" dirty="0" smtClean="0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zh-CN" sz="2400" b="1" dirty="0"/>
              <a:t>②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调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：将弹簧测力计按测量时所需的位置放好，检查指针是否指在零点，若不在，应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调零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</a:p>
          <a:p>
            <a:pPr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zh-CN" sz="2400" b="1" dirty="0"/>
              <a:t>③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测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：测量时，要使弹簧测力计受力的方向沿弹簧的轴线方向；</a:t>
            </a:r>
            <a:endParaRPr lang="en-US" altLang="zh-CN" sz="2400" dirty="0" smtClean="0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zh-CN" sz="2400" b="1" dirty="0"/>
              <a:t>④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读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：读数时，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视线必须与刻度盘垂直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en-US" sz="2400" dirty="0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048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686092" y="4190121"/>
            <a:ext cx="997226" cy="488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1.4N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Group 6"/>
          <p:cNvGrpSpPr/>
          <p:nvPr/>
        </p:nvGrpSpPr>
        <p:grpSpPr bwMode="auto">
          <a:xfrm>
            <a:off x="2750213" y="888960"/>
            <a:ext cx="880220" cy="3301161"/>
            <a:chOff x="912" y="288"/>
            <a:chExt cx="1020" cy="2998"/>
          </a:xfrm>
        </p:grpSpPr>
        <p:pic>
          <p:nvPicPr>
            <p:cNvPr id="6" name="Picture 2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" y="288"/>
              <a:ext cx="1020" cy="2750"/>
            </a:xfrm>
            <a:prstGeom prst="rect">
              <a:avLst/>
            </a:prstGeom>
            <a:noFill/>
            <a:ln>
              <a:noFill/>
            </a:ln>
            <a:effectLst>
              <a:outerShdw blurRad="330200" dist="50800" dir="5400000" algn="ctr" rotWithShape="0">
                <a:srgbClr val="000000">
                  <a:alpha val="5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1245" y="2998"/>
              <a:ext cx="384" cy="288"/>
            </a:xfrm>
            <a:prstGeom prst="rect">
              <a:avLst/>
            </a:prstGeom>
            <a:solidFill>
              <a:schemeClr val="accent1">
                <a:lumMod val="25000"/>
              </a:schemeClr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zh-CN">
                <a:ea typeface="楷体_GB2312"/>
                <a:cs typeface="楷体_GB231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52198" y="369916"/>
            <a:ext cx="1123253" cy="462808"/>
            <a:chOff x="227905" y="707155"/>
            <a:chExt cx="1273021" cy="461665"/>
          </a:xfrm>
        </p:grpSpPr>
        <p:sp>
          <p:nvSpPr>
            <p:cNvPr id="9" name="Shape 108"/>
            <p:cNvSpPr/>
            <p:nvPr/>
          </p:nvSpPr>
          <p:spPr>
            <a:xfrm>
              <a:off x="322098" y="707155"/>
              <a:ext cx="1084636" cy="44242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0" name="Shape 112"/>
            <p:cNvSpPr/>
            <p:nvPr/>
          </p:nvSpPr>
          <p:spPr>
            <a:xfrm>
              <a:off x="227905" y="707155"/>
              <a:ext cx="1273021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练习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1740595" y="333310"/>
            <a:ext cx="138426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 smtClean="0"/>
              <a:t>读一读</a:t>
            </a:r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2833532" y="888960"/>
            <a:ext cx="3862995" cy="3097124"/>
            <a:chOff x="2833531" y="886764"/>
            <a:chExt cx="3862995" cy="3089477"/>
          </a:xfrm>
        </p:grpSpPr>
        <p:pic>
          <p:nvPicPr>
            <p:cNvPr id="2" name="Picture 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3318" y="886764"/>
              <a:ext cx="2013208" cy="3089477"/>
            </a:xfrm>
            <a:prstGeom prst="rect">
              <a:avLst/>
            </a:prstGeom>
            <a:noFill/>
            <a:ln>
              <a:noFill/>
            </a:ln>
            <a:effectLst>
              <a:outerShdw blurRad="330200" dist="50800" dir="5400000" algn="ctr" rotWithShape="0">
                <a:srgbClr val="000000">
                  <a:alpha val="5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椭圆形标注 11"/>
            <p:cNvSpPr/>
            <p:nvPr/>
          </p:nvSpPr>
          <p:spPr>
            <a:xfrm>
              <a:off x="2833531" y="1764575"/>
              <a:ext cx="739471" cy="518066"/>
            </a:xfrm>
            <a:prstGeom prst="wedgeEllipseCallout">
              <a:avLst>
                <a:gd name="adj1" fmla="val 186668"/>
                <a:gd name="adj2" fmla="val 55394"/>
              </a:avLst>
            </a:prstGeom>
            <a:noFill/>
            <a:ln w="28575" cap="flat">
              <a:solidFill>
                <a:srgbClr val="FF0000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2410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1667" y="355638"/>
            <a:ext cx="1488486" cy="501056"/>
            <a:chOff x="190494" y="1407910"/>
            <a:chExt cx="1686952" cy="442420"/>
          </a:xfrm>
        </p:grpSpPr>
        <p:sp>
          <p:nvSpPr>
            <p:cNvPr id="3" name="Shape 108"/>
            <p:cNvSpPr/>
            <p:nvPr/>
          </p:nvSpPr>
          <p:spPr>
            <a:xfrm>
              <a:off x="227905" y="1407910"/>
              <a:ext cx="1612129" cy="44242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190494" y="1407910"/>
              <a:ext cx="1686952" cy="40763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实验</a:t>
              </a: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探究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947374" y="374762"/>
            <a:ext cx="4132863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cap="small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3.</a:t>
            </a:r>
            <a:r>
              <a:rPr lang="zh-CN" altLang="en-US" sz="2400" cap="small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用</a:t>
            </a:r>
            <a:r>
              <a:rPr lang="zh-CN" altLang="en-US" sz="2400" cap="small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弹簧测力计测量力的大小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33693" y="957795"/>
            <a:ext cx="8262198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zh-CN" sz="2400" b="1" dirty="0"/>
              <a:t>①</a:t>
            </a:r>
            <a:r>
              <a:rPr lang="en-US" altLang="zh-CN" sz="2400" cap="small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.</a:t>
            </a:r>
            <a:r>
              <a:rPr lang="zh-CN" altLang="en-US" sz="2400" cap="small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观察弹簧测力计的量程、分度值，并在水平方向上调零。</a:t>
            </a:r>
            <a:endParaRPr lang="en-US" altLang="zh-CN" sz="2400" cap="small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33693" y="1473732"/>
            <a:ext cx="8160827" cy="1203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zh-CN" sz="2400" b="1" dirty="0"/>
              <a:t>②</a:t>
            </a:r>
            <a:r>
              <a:rPr lang="en-US" altLang="zh-CN" sz="2400" cap="small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.</a:t>
            </a:r>
            <a:r>
              <a:rPr lang="zh-CN" altLang="en-US" sz="2400" cap="small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用手拉挂钩，使指针指到</a:t>
            </a:r>
            <a:r>
              <a:rPr lang="en-US" altLang="zh-CN" sz="2400" cap="small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0.1 N</a:t>
            </a:r>
            <a:r>
              <a:rPr lang="zh-CN" altLang="en-US" sz="2400" cap="small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sz="2400" cap="small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0.5 N</a:t>
            </a:r>
            <a:r>
              <a:rPr lang="zh-CN" altLang="en-US" sz="2400" cap="small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，感受一下</a:t>
            </a:r>
            <a:r>
              <a:rPr lang="en-US" altLang="zh-CN" sz="2400" cap="small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0.1 N</a:t>
            </a:r>
            <a:r>
              <a:rPr lang="zh-CN" altLang="en-US" sz="2400" cap="small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sz="2400" cap="small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0.5 N</a:t>
            </a:r>
            <a:r>
              <a:rPr lang="zh-CN" altLang="en-US" sz="2400" cap="small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的力有多大。</a:t>
            </a:r>
            <a:endParaRPr lang="en-US" altLang="zh-CN" sz="2400" cap="small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285038" y="2593686"/>
            <a:ext cx="8209481" cy="1203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zh-CN" sz="2400" b="1" dirty="0"/>
              <a:t>③</a:t>
            </a:r>
            <a:r>
              <a:rPr lang="en-US" altLang="zh-CN" sz="2400" cap="small" dirty="0" smtClean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.</a:t>
            </a:r>
            <a:r>
              <a:rPr lang="zh-CN" altLang="en-US" sz="2400" cap="small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在水平桌面上，用弹簧测力计拉着木块匀速前进，读出拉力的大小。</a:t>
            </a:r>
            <a:endParaRPr lang="en-US" altLang="zh-CN" sz="2400" cap="small" dirty="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74219" y="3278685"/>
            <a:ext cx="5570756" cy="1520827"/>
            <a:chOff x="3374219" y="3270589"/>
            <a:chExt cx="5570756" cy="151707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6" t="3863" r="52937" b="3697"/>
            <a:stretch>
              <a:fillRect/>
            </a:stretch>
          </p:blipFill>
          <p:spPr>
            <a:xfrm rot="5400000">
              <a:off x="5563215" y="1329585"/>
              <a:ext cx="1034041" cy="4916050"/>
            </a:xfrm>
            <a:prstGeom prst="rect">
              <a:avLst/>
            </a:prstGeom>
            <a:effectLst>
              <a:outerShdw blurRad="330200" dist="50800" dir="5400000" algn="ctr" rotWithShape="0">
                <a:srgbClr val="000000">
                  <a:alpha val="78000"/>
                </a:srgbClr>
              </a:outerShdw>
            </a:effectLst>
          </p:spPr>
        </p:pic>
        <p:sp>
          <p:nvSpPr>
            <p:cNvPr id="11" name="Text Box 2"/>
            <p:cNvSpPr txBox="1">
              <a:spLocks noChangeArrowheads="1"/>
            </p:cNvSpPr>
            <p:nvPr/>
          </p:nvSpPr>
          <p:spPr bwMode="auto">
            <a:xfrm>
              <a:off x="3374219" y="4387551"/>
              <a:ext cx="5570756" cy="40011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cap="small" dirty="0" smtClean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Times New Roman" panose="02020603050405020304" pitchFamily="18" charset="0"/>
                </a:rPr>
                <a:t>在水平桌面上，用弹簧测力计拉着木块匀速前进</a:t>
              </a:r>
              <a:endParaRPr lang="zh-CN" altLang="en-US" sz="2000" cap="small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2140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95099" y="365761"/>
            <a:ext cx="374706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弹簧测力计的种类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6459" y="981017"/>
            <a:ext cx="3885251" cy="2887129"/>
            <a:chOff x="576458" y="978595"/>
            <a:chExt cx="3885251" cy="2880000"/>
          </a:xfrm>
        </p:grpSpPr>
        <p:pic>
          <p:nvPicPr>
            <p:cNvPr id="5" name="Picture 2" descr="http://res.tongyi.com/resources/article/student/others/0108/c2/21.files/image047.jpg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458" y="978595"/>
              <a:ext cx="1080000" cy="2880000"/>
            </a:xfrm>
            <a:prstGeom prst="rect">
              <a:avLst/>
            </a:prstGeom>
            <a:noFill/>
            <a:ln>
              <a:noFill/>
            </a:ln>
            <a:effectLst>
              <a:outerShdw blurRad="317500" dist="50800" dir="5400000" algn="ctr" rotWithShape="0">
                <a:srgbClr val="000000">
                  <a:alpha val="4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2"/>
            <p:cNvPicPr preferRelativeResize="0"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032" r="25267" b="4149"/>
            <a:stretch>
              <a:fillRect/>
            </a:stretch>
          </p:blipFill>
          <p:spPr bwMode="auto">
            <a:xfrm flipH="1">
              <a:off x="1993734" y="978595"/>
              <a:ext cx="1080000" cy="2880000"/>
            </a:xfrm>
            <a:prstGeom prst="rect">
              <a:avLst/>
            </a:prstGeom>
            <a:noFill/>
            <a:ln>
              <a:noFill/>
            </a:ln>
            <a:effectLst>
              <a:outerShdw blurRad="317500" dist="50800" dir="5400000" algn="ctr" rotWithShape="0">
                <a:srgbClr val="000000">
                  <a:alpha val="4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6" name="Picture 2"/>
            <p:cNvPicPr preferRelativeResize="0">
              <a:picLocks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60" t="3469" r="46498" b="8775"/>
            <a:stretch>
              <a:fillRect/>
            </a:stretch>
          </p:blipFill>
          <p:spPr bwMode="auto">
            <a:xfrm>
              <a:off x="3381709" y="978595"/>
              <a:ext cx="1080000" cy="2880000"/>
            </a:xfrm>
            <a:prstGeom prst="rect">
              <a:avLst/>
            </a:prstGeom>
            <a:noFill/>
            <a:ln>
              <a:noFill/>
            </a:ln>
            <a:effectLst>
              <a:outerShdw blurRad="317500" dist="50800" dir="5400000" algn="ctr" rotWithShape="0">
                <a:srgbClr val="000000">
                  <a:alpha val="4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文本框 1"/>
          <p:cNvSpPr txBox="1">
            <a:spLocks noChangeArrowheads="1"/>
          </p:cNvSpPr>
          <p:nvPr/>
        </p:nvSpPr>
        <p:spPr bwMode="auto">
          <a:xfrm>
            <a:off x="576458" y="4053421"/>
            <a:ext cx="408954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实验室里的各种弹簧测力计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676933" y="597165"/>
            <a:ext cx="1800000" cy="2177769"/>
            <a:chOff x="5572932" y="595690"/>
            <a:chExt cx="1800000" cy="2172392"/>
          </a:xfrm>
        </p:grpSpPr>
        <p:pic>
          <p:nvPicPr>
            <p:cNvPr id="3" name="Picture 18" descr="握力计"/>
            <p:cNvPicPr preferRelativeResize="0">
              <a:picLocks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59" t="7489" r="4721" b="4444"/>
            <a:stretch>
              <a:fillRect/>
            </a:stretch>
          </p:blipFill>
          <p:spPr bwMode="auto">
            <a:xfrm>
              <a:off x="5572932" y="595690"/>
              <a:ext cx="180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317500" dist="50800" dir="5400000" algn="ctr" rotWithShape="0">
                <a:srgbClr val="000000">
                  <a:alpha val="4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1"/>
            <p:cNvSpPr txBox="1">
              <a:spLocks noChangeArrowheads="1"/>
            </p:cNvSpPr>
            <p:nvPr/>
          </p:nvSpPr>
          <p:spPr bwMode="auto">
            <a:xfrm>
              <a:off x="5925410" y="2306417"/>
              <a:ext cx="11067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握力计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671073" y="2805417"/>
            <a:ext cx="1800000" cy="2267263"/>
            <a:chOff x="5649844" y="2798489"/>
            <a:chExt cx="1800000" cy="2261665"/>
          </a:xfrm>
        </p:grpSpPr>
        <p:pic>
          <p:nvPicPr>
            <p:cNvPr id="4" name="Picture 4"/>
            <p:cNvPicPr preferRelativeResize="0">
              <a:picLocks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716" t="9135" r="4372" b="4994"/>
            <a:stretch>
              <a:fillRect/>
            </a:stretch>
          </p:blipFill>
          <p:spPr bwMode="auto">
            <a:xfrm>
              <a:off x="5649844" y="2798489"/>
              <a:ext cx="180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317500" dist="50800" dir="5400000" algn="ctr" rotWithShape="0">
                <a:srgbClr val="000000">
                  <a:alpha val="4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文本框 1"/>
            <p:cNvSpPr txBox="1">
              <a:spLocks noChangeArrowheads="1"/>
            </p:cNvSpPr>
            <p:nvPr/>
          </p:nvSpPr>
          <p:spPr bwMode="auto">
            <a:xfrm>
              <a:off x="5925410" y="4598489"/>
              <a:ext cx="110676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拉力计</a:t>
              </a:r>
              <a:endPara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1369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4000" contras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744" t="15412" r="10324" b="8804"/>
          <a:stretch>
            <a:fillRect/>
          </a:stretch>
        </p:blipFill>
        <p:spPr>
          <a:xfrm rot="16200000">
            <a:off x="5556242" y="240270"/>
            <a:ext cx="1748712" cy="2905059"/>
          </a:xfrm>
          <a:prstGeom prst="rect">
            <a:avLst/>
          </a:prstGeom>
          <a:effectLst>
            <a:outerShdw blurRad="330200" dist="50800" dir="5400000" algn="ctr" rotWithShape="0">
              <a:srgbClr val="000000">
                <a:alpha val="78000"/>
              </a:srgb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281667" y="355638"/>
            <a:ext cx="1488486" cy="501056"/>
            <a:chOff x="190494" y="1407910"/>
            <a:chExt cx="1686952" cy="442420"/>
          </a:xfrm>
        </p:grpSpPr>
        <p:sp>
          <p:nvSpPr>
            <p:cNvPr id="4" name="Shape 108"/>
            <p:cNvSpPr/>
            <p:nvPr/>
          </p:nvSpPr>
          <p:spPr>
            <a:xfrm>
              <a:off x="227905" y="1407910"/>
              <a:ext cx="1612129" cy="44242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" name="Shape 112"/>
            <p:cNvSpPr/>
            <p:nvPr/>
          </p:nvSpPr>
          <p:spPr>
            <a:xfrm>
              <a:off x="190494" y="1407910"/>
              <a:ext cx="1686952" cy="40864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发展空间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1917853" y="355635"/>
            <a:ext cx="374706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探究相互作用力的关系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387489" y="986254"/>
            <a:ext cx="3914167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取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两个弹簧测力计，平方在水平桌面上，互相钩挂在一起。然后两只手分别向左右两边拉，或固定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B,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用手向左拉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。同时观察两个弹簧测力计的示数。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测力计显示的是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对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的拉力，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测力计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</a:rPr>
              <a:t>显示的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是对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000" dirty="0" smtClean="0">
                <a:latin typeface="微软雅黑" panose="020B0503020204020204" charset="-122"/>
                <a:ea typeface="微软雅黑" panose="020B0503020204020204" charset="-122"/>
              </a:rPr>
              <a:t>的拉力</a:t>
            </a:r>
            <a:r>
              <a:rPr lang="en-US" altLang="zh-CN" sz="2000" dirty="0" smtClean="0"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通过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实验得出，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相互作用力有什么关系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？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4850847" y="2689075"/>
            <a:ext cx="264687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相互作用力的特点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850847" y="3080145"/>
            <a:ext cx="3793122" cy="1943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</a:rPr>
              <a:t>①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大小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相等</a:t>
            </a:r>
          </a:p>
          <a:p>
            <a:pPr algn="l">
              <a:lnSpc>
                <a:spcPct val="150000"/>
              </a:lnSpc>
            </a:pP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方向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相反</a:t>
            </a:r>
          </a:p>
          <a:p>
            <a:pPr algn="l">
              <a:lnSpc>
                <a:spcPct val="150000"/>
              </a:lnSpc>
            </a:pP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</a:rPr>
              <a:t>③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作用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在同一直线上</a:t>
            </a:r>
          </a:p>
          <a:p>
            <a:pPr algn="l">
              <a:lnSpc>
                <a:spcPct val="150000"/>
              </a:lnSpc>
            </a:pPr>
            <a:r>
              <a:rPr lang="zh-CN" altLang="zh-CN" sz="2000" b="1" dirty="0">
                <a:latin typeface="微软雅黑" panose="020B0503020204020204" charset="-122"/>
                <a:ea typeface="微软雅黑" panose="020B0503020204020204" charset="-122"/>
              </a:rPr>
              <a:t>④</a:t>
            </a:r>
            <a:r>
              <a:rPr lang="zh-CN" altLang="en-US" sz="20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作用</a:t>
            </a:r>
            <a:r>
              <a:rPr lang="zh-CN" altLang="en-US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在两个物体上</a:t>
            </a:r>
          </a:p>
        </p:txBody>
      </p:sp>
    </p:spTree>
    <p:extLst>
      <p:ext uri="{BB962C8B-B14F-4D97-AF65-F5344CB8AC3E}">
        <p14:creationId xmlns:p14="http://schemas.microsoft.com/office/powerpoint/2010/main" val="1245122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84120" y="228757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17943" y="228758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4317" y="17863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1328" y="65058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84120" y="4335108"/>
            <a:ext cx="820787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本堂难点：了解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弹簧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测力计的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原理，掌握弹簧测力计的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使用。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6"/>
          <p:cNvSpPr>
            <a:spLocks noChangeArrowheads="1"/>
          </p:cNvSpPr>
          <p:nvPr/>
        </p:nvSpPr>
        <p:spPr bwMode="auto">
          <a:xfrm>
            <a:off x="358200" y="3876776"/>
            <a:ext cx="6476337" cy="458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本堂重点：知道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什么是弹力，弹力产生的条件。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379" y="814979"/>
            <a:ext cx="7338671" cy="2966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9577867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84120" y="134245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36073" y="19088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284119" y="190887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4737" y="630574"/>
            <a:ext cx="5016292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考点一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弹力的概念</a:t>
            </a:r>
            <a:endParaRPr lang="zh-CN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4120" y="994800"/>
            <a:ext cx="221246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</a:t>
            </a:r>
            <a:r>
              <a:rPr lang="zh-CN" altLang="zh-CN" sz="24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例题</a:t>
            </a:r>
            <a:r>
              <a:rPr lang="en-US" altLang="zh-CN" sz="24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4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372536" y="2429503"/>
            <a:ext cx="8135360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．人对杆的力改变了杆的形状           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．杆对人没有力的作用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．杆发生了塑性形变                   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D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．人在上升时，如果所受外力全部消失，将处于静止状态</a:t>
            </a:r>
          </a:p>
        </p:txBody>
      </p:sp>
      <p:sp>
        <p:nvSpPr>
          <p:cNvPr id="7" name="矩形 6"/>
          <p:cNvSpPr/>
          <p:nvPr/>
        </p:nvSpPr>
        <p:spPr>
          <a:xfrm>
            <a:off x="173466" y="1304890"/>
            <a:ext cx="8334431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2019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通辽）如图为撑杆跳运动员跃过横杆前的一个情景，下列说法中正确的是（　　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）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4" r="3503" b="10044"/>
          <a:stretch>
            <a:fillRect/>
          </a:stretch>
        </p:blipFill>
        <p:spPr bwMode="auto">
          <a:xfrm>
            <a:off x="5116089" y="2351441"/>
            <a:ext cx="1971593" cy="149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3425515" y="1966695"/>
            <a:ext cx="377026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1623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1574" y="326238"/>
            <a:ext cx="2963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4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4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</a:p>
        </p:txBody>
      </p:sp>
      <p:sp>
        <p:nvSpPr>
          <p:cNvPr id="5" name="矩形 4"/>
          <p:cNvSpPr/>
          <p:nvPr/>
        </p:nvSpPr>
        <p:spPr>
          <a:xfrm>
            <a:off x="377687" y="970147"/>
            <a:ext cx="7859864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2019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岳阳）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下列运动场景中，能明显观察到力使物体发生形变的是（　　）</a:t>
            </a:r>
          </a:p>
        </p:txBody>
      </p:sp>
      <p:sp>
        <p:nvSpPr>
          <p:cNvPr id="6" name="矩形 5"/>
          <p:cNvSpPr/>
          <p:nvPr/>
        </p:nvSpPr>
        <p:spPr>
          <a:xfrm>
            <a:off x="461729" y="2237778"/>
            <a:ext cx="7247614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A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．踢出去的足球在空中划出美丽的弧线	       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B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．跳水运动员压弯跳板	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．篮球碰到篮板改变运动方向	                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D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．百米短跑运动员加速冲过终点</a:t>
            </a:r>
          </a:p>
        </p:txBody>
      </p:sp>
      <p:sp>
        <p:nvSpPr>
          <p:cNvPr id="7" name="矩形 6"/>
          <p:cNvSpPr/>
          <p:nvPr/>
        </p:nvSpPr>
        <p:spPr>
          <a:xfrm>
            <a:off x="2725800" y="1710639"/>
            <a:ext cx="377026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2712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2876" y="828415"/>
            <a:ext cx="221246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4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4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481996" y="226797"/>
            <a:ext cx="5080070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弹簧测力计的读数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87793" y="1291222"/>
            <a:ext cx="8064445" cy="1758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2019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常德）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如图所示，弹簧测力计和细线的重力及一切摩擦均不计，物重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G=5N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，则弹簧测力计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A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的示数为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N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，弹簧测力计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B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的示数为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     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N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华文仿宋" panose="02010600040101010101" pitchFamily="2" charset="-122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pic>
        <p:nvPicPr>
          <p:cNvPr id="10" name="图片 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5735" y="3307959"/>
            <a:ext cx="5912990" cy="1358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7506331" y="1939152"/>
            <a:ext cx="33855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5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94397" y="2475636"/>
            <a:ext cx="33855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5</a:t>
            </a:r>
            <a:endParaRPr lang="zh-CN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118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4579" y="423357"/>
            <a:ext cx="22124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4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4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4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7644" y="1116703"/>
            <a:ext cx="8468140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zh-CN" sz="2400" b="1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2019 </a:t>
            </a:r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</a:rPr>
              <a:t>苏州）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如图甲所示，木块的长度为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_______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__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____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cm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；如</a:t>
            </a:r>
            <a:r>
              <a:rPr lang="zh-CN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图乙所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示，弹簧测力计的示数为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</a:rPr>
              <a:t>_______N</a:t>
            </a:r>
            <a:endParaRPr lang="zh-CN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2602" y="2320003"/>
            <a:ext cx="3849342" cy="2154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6100872" y="1269437"/>
            <a:ext cx="21852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2.25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（±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0.02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75046" y="1732245"/>
            <a:ext cx="56938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105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0112" y="134246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86350" y="22332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60009" y="773601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92800" y="1047739"/>
            <a:ext cx="1273021" cy="462808"/>
            <a:chOff x="283481" y="707155"/>
            <a:chExt cx="1273021" cy="461665"/>
          </a:xfrm>
        </p:grpSpPr>
        <p:sp>
          <p:nvSpPr>
            <p:cNvPr id="11" name="Shape 108"/>
            <p:cNvSpPr/>
            <p:nvPr/>
          </p:nvSpPr>
          <p:spPr>
            <a:xfrm>
              <a:off x="322098" y="707155"/>
              <a:ext cx="1195788" cy="44242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283481" y="707155"/>
              <a:ext cx="1273021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做一做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427149" y="1047739"/>
            <a:ext cx="7093009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拉伸弹簧和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挤压橡皮泥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、这两种形变有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什么不同吗？</a:t>
            </a:r>
          </a:p>
        </p:txBody>
      </p:sp>
      <p:pic>
        <p:nvPicPr>
          <p:cNvPr id="16" name="Picture 4" descr="1168502_135318056787_2"/>
          <p:cNvPicPr preferRelativeResize="0"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7" b="3210"/>
          <a:stretch>
            <a:fillRect/>
          </a:stretch>
        </p:blipFill>
        <p:spPr bwMode="auto">
          <a:xfrm>
            <a:off x="4860523" y="1815096"/>
            <a:ext cx="1800000" cy="1624010"/>
          </a:xfrm>
          <a:prstGeom prst="rect">
            <a:avLst/>
          </a:prstGeom>
          <a:noFill/>
          <a:ln>
            <a:noFill/>
          </a:ln>
          <a:effectLst>
            <a:outerShdw blurRad="419100" dist="50800" dir="5400000" algn="ctr" rotWithShape="0">
              <a:srgbClr val="000000">
                <a:alpha val="3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11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4706" y="1815096"/>
            <a:ext cx="1800000" cy="1624010"/>
          </a:xfrm>
          <a:prstGeom prst="rect">
            <a:avLst/>
          </a:prstGeom>
          <a:noFill/>
          <a:ln>
            <a:noFill/>
          </a:ln>
          <a:effectLst>
            <a:outerShdw blurRad="419100" dist="50800" dir="5400000" algn="ctr" rotWithShape="0">
              <a:srgbClr val="000000">
                <a:alpha val="3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1186351" y="3791607"/>
            <a:ext cx="6511893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弹簧变形后，撤去拉力还可以恢复原来的形状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21017" y="4332016"/>
            <a:ext cx="7180499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橡皮泥变形后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，撤去外力不能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自行恢复原状的形变</a:t>
            </a:r>
          </a:p>
        </p:txBody>
      </p:sp>
    </p:spTree>
    <p:extLst>
      <p:ext uri="{BB962C8B-B14F-4D97-AF65-F5344CB8AC3E}">
        <p14:creationId xmlns:p14="http://schemas.microsoft.com/office/powerpoint/2010/main" val="31814130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3123" y="403781"/>
            <a:ext cx="1166770" cy="462808"/>
            <a:chOff x="410381" y="280728"/>
            <a:chExt cx="1225187" cy="461665"/>
          </a:xfrm>
        </p:grpSpPr>
        <p:sp>
          <p:nvSpPr>
            <p:cNvPr id="3" name="Shape 108"/>
            <p:cNvSpPr/>
            <p:nvPr/>
          </p:nvSpPr>
          <p:spPr>
            <a:xfrm>
              <a:off x="590790" y="299973"/>
              <a:ext cx="948267" cy="44242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410381" y="280728"/>
              <a:ext cx="1225187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观察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642210" y="403782"/>
            <a:ext cx="326243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cap="small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这些现象有什么共同点</a:t>
            </a:r>
          </a:p>
        </p:txBody>
      </p:sp>
      <p:pic>
        <p:nvPicPr>
          <p:cNvPr id="6" name="Picture 8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088" y="1109100"/>
            <a:ext cx="1800000" cy="2165347"/>
          </a:xfrm>
          <a:prstGeom prst="rect">
            <a:avLst/>
          </a:prstGeom>
          <a:noFill/>
          <a:ln>
            <a:noFill/>
          </a:ln>
          <a:effectLst>
            <a:outerShdw blurRad="203200" dist="50800" dir="54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9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5344" y="1109100"/>
            <a:ext cx="1854097" cy="2165347"/>
          </a:xfrm>
          <a:prstGeom prst="rect">
            <a:avLst/>
          </a:prstGeom>
          <a:noFill/>
          <a:ln>
            <a:noFill/>
          </a:ln>
          <a:effectLst>
            <a:outerShdw blurRad="203200" dist="50800" dir="54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0"/>
          <p:cNvPicPr preferRelativeResize="0"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65" t="6274" r="14426"/>
          <a:stretch>
            <a:fillRect/>
          </a:stretch>
        </p:blipFill>
        <p:spPr bwMode="auto">
          <a:xfrm>
            <a:off x="6612400" y="1109100"/>
            <a:ext cx="1800000" cy="2165347"/>
          </a:xfrm>
          <a:prstGeom prst="rect">
            <a:avLst/>
          </a:prstGeom>
          <a:noFill/>
          <a:ln>
            <a:noFill/>
          </a:ln>
          <a:effectLst>
            <a:outerShdw blurRad="203200" dist="50800" dir="5400000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>
          <a:xfrm>
            <a:off x="625050" y="3653839"/>
            <a:ext cx="7879080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cap="small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变弯的跳板、拉长的弹簧、压缩的弹簧都能</a:t>
            </a:r>
            <a:r>
              <a:rPr lang="zh-CN" altLang="en-US" sz="2400" cap="small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自行恢复原状</a:t>
            </a:r>
            <a:endParaRPr lang="zh-CN" altLang="en-US" sz="2400" cap="small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625050" y="4224954"/>
            <a:ext cx="159198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弹性形变:</a:t>
            </a: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2487711" y="4224953"/>
            <a:ext cx="483386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物体变形后可以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恢复原状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的形变。</a:t>
            </a:r>
          </a:p>
        </p:txBody>
      </p:sp>
    </p:spTree>
    <p:extLst>
      <p:ext uri="{BB962C8B-B14F-4D97-AF65-F5344CB8AC3E}">
        <p14:creationId xmlns:p14="http://schemas.microsoft.com/office/powerpoint/2010/main" val="2635006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ldLvl="0"/>
      <p:bldP spid="14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0984" y="261111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2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12196" y="151624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00880" y="75650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12" name="文本框 1"/>
          <p:cNvSpPr txBox="1"/>
          <p:nvPr/>
        </p:nvSpPr>
        <p:spPr>
          <a:xfrm>
            <a:off x="1057295" y="820013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一、弹力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295276" y="1344526"/>
            <a:ext cx="614825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定义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：物体由于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弹性形变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而产生的力。</a:t>
            </a: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233672" y="1807334"/>
            <a:ext cx="7201873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2.弹力产生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的条件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）物体接触                 （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）发生弹性形变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4"/>
          <p:cNvSpPr>
            <a:spLocks noChangeArrowheads="1"/>
          </p:cNvSpPr>
          <p:nvPr/>
        </p:nvSpPr>
        <p:spPr bwMode="auto">
          <a:xfrm>
            <a:off x="337627" y="3690979"/>
            <a:ext cx="239553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4.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弹力的方向：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08541" y="4239456"/>
            <a:ext cx="672584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垂直于物体的表面，与恢复形变的方向相同。</a:t>
            </a:r>
          </a:p>
        </p:txBody>
      </p:sp>
      <p:sp>
        <p:nvSpPr>
          <p:cNvPr id="17" name="TextBox 4"/>
          <p:cNvSpPr>
            <a:spLocks noChangeArrowheads="1"/>
          </p:cNvSpPr>
          <p:nvPr/>
        </p:nvSpPr>
        <p:spPr bwMode="auto">
          <a:xfrm>
            <a:off x="264027" y="3010634"/>
            <a:ext cx="291719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3.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弹力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发生的位置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en-US" altLang="zh-CN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Box 4"/>
          <p:cNvSpPr>
            <a:spLocks noChangeArrowheads="1"/>
          </p:cNvSpPr>
          <p:nvPr/>
        </p:nvSpPr>
        <p:spPr bwMode="auto">
          <a:xfrm>
            <a:off x="3320699" y="3010634"/>
            <a:ext cx="265538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物体的接触面上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050926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2"/>
          <p:cNvSpPr>
            <a:spLocks noChangeArrowheads="1"/>
          </p:cNvSpPr>
          <p:nvPr/>
        </p:nvSpPr>
        <p:spPr bwMode="auto">
          <a:xfrm>
            <a:off x="234554" y="152778"/>
            <a:ext cx="261974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5.几种常见的弹力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53942" y="654210"/>
            <a:ext cx="2423628" cy="2644145"/>
            <a:chOff x="738316" y="715889"/>
            <a:chExt cx="2423628" cy="2637616"/>
          </a:xfrm>
        </p:grpSpPr>
        <p:pic>
          <p:nvPicPr>
            <p:cNvPr id="2" name="图片 3" descr="教科版 物理八下 第7章_09"/>
            <p:cNvPicPr preferRelativeResize="0"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12" t="31836" r="66767" b="51060"/>
            <a:stretch>
              <a:fillRect/>
            </a:stretch>
          </p:blipFill>
          <p:spPr bwMode="auto">
            <a:xfrm>
              <a:off x="985998" y="715889"/>
              <a:ext cx="180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431800" dist="50800" dir="5400000" algn="ctr" rotWithShape="0">
                <a:srgbClr val="000000">
                  <a:alpha val="11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 Box 2"/>
            <p:cNvSpPr txBox="1">
              <a:spLocks noChangeArrowheads="1"/>
            </p:cNvSpPr>
            <p:nvPr/>
          </p:nvSpPr>
          <p:spPr bwMode="auto">
            <a:xfrm>
              <a:off x="738316" y="2522508"/>
              <a:ext cx="2423628" cy="83099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cap="small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</a:rPr>
                <a:t>(1)</a:t>
              </a:r>
              <a:r>
                <a:rPr lang="zh-CN" altLang="en-US" sz="2400" cap="small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</a:rPr>
                <a:t>变</a:t>
              </a:r>
              <a:r>
                <a:rPr lang="zh-CN" altLang="en-US" sz="2400" cap="small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</a:rPr>
                <a:t>弯的跳板能把运动员弹起来</a:t>
              </a:r>
            </a:p>
          </p:txBody>
        </p:sp>
        <p:sp>
          <p:nvSpPr>
            <p:cNvPr id="8" name="上箭头 7"/>
            <p:cNvSpPr/>
            <p:nvPr/>
          </p:nvSpPr>
          <p:spPr>
            <a:xfrm>
              <a:off x="1430508" y="1427147"/>
              <a:ext cx="113917" cy="737463"/>
            </a:xfrm>
            <a:prstGeom prst="upArrow">
              <a:avLst>
                <a:gd name="adj1" fmla="val 50000"/>
                <a:gd name="adj2" fmla="val 155172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544923" y="1625696"/>
              <a:ext cx="735781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en-US" sz="2000" b="1" baseline="-25000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支</a:t>
              </a:r>
              <a:endParaRPr kumimoji="0" lang="zh-CN" altLang="en-US" sz="2000" b="1" i="0" u="none" strike="noStrike" cap="none" spc="0" normalizeH="0" baseline="-2500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75236" y="614634"/>
            <a:ext cx="2409915" cy="2637509"/>
            <a:chOff x="3486173" y="715889"/>
            <a:chExt cx="2409915" cy="2630997"/>
          </a:xfrm>
        </p:grpSpPr>
        <p:pic>
          <p:nvPicPr>
            <p:cNvPr id="3" name="图片 3" descr="教科版 物理八下 第7章_09"/>
            <p:cNvPicPr preferRelativeResize="0"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283" t="32350" r="48096" b="54009"/>
            <a:stretch>
              <a:fillRect/>
            </a:stretch>
          </p:blipFill>
          <p:spPr bwMode="auto">
            <a:xfrm>
              <a:off x="3671952" y="715889"/>
              <a:ext cx="180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431800" dist="50800" dir="5400000" algn="ctr" rotWithShape="0">
                <a:srgbClr val="000000">
                  <a:alpha val="11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 Box 2"/>
            <p:cNvSpPr txBox="1">
              <a:spLocks noChangeArrowheads="1"/>
            </p:cNvSpPr>
            <p:nvPr/>
          </p:nvSpPr>
          <p:spPr bwMode="auto">
            <a:xfrm>
              <a:off x="3486173" y="2515889"/>
              <a:ext cx="2409915" cy="83099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cap="small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</a:rPr>
                <a:t>(2)</a:t>
              </a:r>
              <a:r>
                <a:rPr lang="zh-CN" altLang="en-US" sz="2400" cap="small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</a:rPr>
                <a:t>拉长</a:t>
              </a:r>
              <a:r>
                <a:rPr lang="zh-CN" altLang="en-US" sz="2400" cap="small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</a:rPr>
                <a:t>的弹簧对手有向下的拉力</a:t>
              </a:r>
            </a:p>
          </p:txBody>
        </p:sp>
        <p:sp>
          <p:nvSpPr>
            <p:cNvPr id="9" name="上箭头 8"/>
            <p:cNvSpPr/>
            <p:nvPr/>
          </p:nvSpPr>
          <p:spPr>
            <a:xfrm rot="10740000">
              <a:off x="4461279" y="1312838"/>
              <a:ext cx="131820" cy="719966"/>
            </a:xfrm>
            <a:prstGeom prst="upArrow">
              <a:avLst>
                <a:gd name="adj1" fmla="val 50000"/>
                <a:gd name="adj2" fmla="val 155172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688862" y="1030550"/>
              <a:ext cx="600985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en-US" sz="20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拉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195640" y="640480"/>
            <a:ext cx="2581172" cy="2656584"/>
            <a:chOff x="6178268" y="821086"/>
            <a:chExt cx="2581172" cy="2650025"/>
          </a:xfrm>
        </p:grpSpPr>
        <p:pic>
          <p:nvPicPr>
            <p:cNvPr id="4" name="图片 3" descr="教科版 物理八下 第7章_09"/>
            <p:cNvPicPr preferRelativeResize="0"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598" t="35298" r="33715" b="54109"/>
            <a:stretch>
              <a:fillRect/>
            </a:stretch>
          </p:blipFill>
          <p:spPr bwMode="auto">
            <a:xfrm>
              <a:off x="6475302" y="821086"/>
              <a:ext cx="1800000" cy="1800000"/>
            </a:xfrm>
            <a:prstGeom prst="rect">
              <a:avLst/>
            </a:prstGeom>
            <a:noFill/>
            <a:ln>
              <a:noFill/>
            </a:ln>
            <a:effectLst>
              <a:outerShdw blurRad="431800" dist="50800" dir="5400000" algn="ctr" rotWithShape="0">
                <a:srgbClr val="000000">
                  <a:alpha val="11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 Box 2"/>
            <p:cNvSpPr txBox="1">
              <a:spLocks noChangeArrowheads="1"/>
            </p:cNvSpPr>
            <p:nvPr/>
          </p:nvSpPr>
          <p:spPr bwMode="auto">
            <a:xfrm>
              <a:off x="6178268" y="2640114"/>
              <a:ext cx="2581172" cy="83099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2400" cap="small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</a:rPr>
                <a:t>(3)</a:t>
              </a:r>
              <a:r>
                <a:rPr lang="zh-CN" altLang="en-US" sz="2400" cap="small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</a:rPr>
                <a:t>压缩</a:t>
              </a:r>
              <a:r>
                <a:rPr lang="zh-CN" altLang="en-US" sz="2400" cap="small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+mj-cs"/>
                </a:rPr>
                <a:t>的弹簧对手有向上的推力</a:t>
              </a:r>
            </a:p>
          </p:txBody>
        </p:sp>
        <p:sp>
          <p:nvSpPr>
            <p:cNvPr id="10" name="上箭头 9"/>
            <p:cNvSpPr/>
            <p:nvPr/>
          </p:nvSpPr>
          <p:spPr>
            <a:xfrm>
              <a:off x="7276432" y="1030550"/>
              <a:ext cx="162652" cy="793196"/>
            </a:xfrm>
            <a:prstGeom prst="upArrow">
              <a:avLst>
                <a:gd name="adj1" fmla="val 50000"/>
                <a:gd name="adj2" fmla="val 155172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7639008" y="1490255"/>
              <a:ext cx="735781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zh-CN" altLang="en-US" sz="20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推</a:t>
              </a:r>
              <a:endParaRPr kumimoji="0" lang="zh-CN" altLang="en-US" sz="2000" b="1" i="0" u="none" strike="noStrike" cap="none" spc="0" normalizeH="0" baseline="-2500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/>
              </a:endParaRP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419597" y="3412091"/>
            <a:ext cx="8496679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en-US" altLang="zh-CN" sz="2400" cap="small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(1)</a:t>
            </a:r>
            <a:r>
              <a:rPr lang="zh-CN" altLang="en-US" sz="2400" cap="small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被压弯</a:t>
            </a:r>
            <a:r>
              <a:rPr lang="zh-CN" altLang="en-US" sz="2400" cap="small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跳板发生弹性形变，给运动员一个向上的支持力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支</a:t>
            </a:r>
            <a:r>
              <a:rPr lang="zh-CN" altLang="en-US" sz="2400" cap="small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。</a:t>
            </a:r>
            <a:endParaRPr lang="zh-CN" altLang="en-US" sz="2400" cap="small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420612" y="3874899"/>
            <a:ext cx="7414555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en-US" altLang="zh-CN" sz="2400" cap="small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(2)</a:t>
            </a:r>
            <a:r>
              <a:rPr lang="zh-CN" altLang="en-US" sz="2400" cap="small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拉长</a:t>
            </a:r>
            <a:r>
              <a:rPr lang="zh-CN" altLang="en-US" sz="2400" cap="small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的</a:t>
            </a:r>
            <a:r>
              <a:rPr lang="zh-CN" altLang="en-US" sz="2400" cap="small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弹簧发生弹性形变，对手</a:t>
            </a:r>
            <a:r>
              <a:rPr lang="zh-CN" altLang="en-US" sz="2400" cap="small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有向下的</a:t>
            </a:r>
            <a:r>
              <a:rPr lang="zh-CN" altLang="en-US" sz="2400" cap="small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拉力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拉</a:t>
            </a:r>
            <a:r>
              <a:rPr lang="zh-CN" altLang="en-US" sz="2400" cap="small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。</a:t>
            </a:r>
            <a:endParaRPr lang="zh-CN" altLang="en-US" sz="2400" cap="small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453942" y="4337707"/>
            <a:ext cx="7153002" cy="4628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l" rtl="0">
              <a:defRPr/>
            </a:pPr>
            <a:r>
              <a:rPr lang="en-US" altLang="zh-CN" sz="2400" cap="small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(3)</a:t>
            </a:r>
            <a:r>
              <a:rPr lang="zh-CN" altLang="en-US" sz="2400" cap="small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压缩</a:t>
            </a:r>
            <a:r>
              <a:rPr lang="zh-CN" altLang="en-US" sz="2400" cap="small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的</a:t>
            </a:r>
            <a:r>
              <a:rPr lang="zh-CN" altLang="en-US" sz="2400" cap="small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弹簧发生弹性形变，对手</a:t>
            </a:r>
            <a:r>
              <a:rPr lang="zh-CN" altLang="en-US" sz="2400" cap="small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有向上的</a:t>
            </a:r>
            <a:r>
              <a:rPr lang="zh-CN" altLang="en-US" sz="2400" cap="small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推力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baseline="-25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</a:t>
            </a:r>
            <a:r>
              <a:rPr lang="zh-CN" altLang="en-US" sz="2400" cap="small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。</a:t>
            </a:r>
            <a:endParaRPr lang="zh-CN" altLang="en-US" sz="2400" cap="small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57914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55882" y="403525"/>
            <a:ext cx="8475868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0" hangingPunct="0"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(4)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放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在水平桌面上的物体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，物体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和桌面同时发生了微小的形变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物体对桌面的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压力，和桌面对物体的支持力。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23642" y="2615893"/>
            <a:ext cx="8488945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150000"/>
              </a:lnSpc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dirty="0"/>
              <a:t> </a:t>
            </a:r>
            <a:r>
              <a:rPr lang="en-US" altLang="zh-CN" dirty="0"/>
              <a:t>(</a:t>
            </a:r>
            <a:r>
              <a:rPr lang="en-US" altLang="zh-CN" dirty="0" smtClean="0"/>
              <a:t>5)</a:t>
            </a:r>
            <a:r>
              <a:rPr lang="zh-CN" altLang="en-US" dirty="0" smtClean="0"/>
              <a:t>悬挂着的电灯，电灯和</a:t>
            </a:r>
            <a:r>
              <a:rPr lang="zh-CN" altLang="en-US" dirty="0"/>
              <a:t>绳子同时发生微小的形变</a:t>
            </a:r>
            <a:r>
              <a:rPr lang="zh-CN" altLang="en-US" dirty="0" smtClean="0"/>
              <a:t>。绳子对电灯的拉力和电灯对绳子的拉力。</a:t>
            </a:r>
            <a:endParaRPr lang="zh-CN" altLang="en-US" dirty="0"/>
          </a:p>
        </p:txBody>
      </p:sp>
      <p:pic>
        <p:nvPicPr>
          <p:cNvPr id="1026" name="图片 58"/>
          <p:cNvPicPr preferRelativeResize="0"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6" t="2907" r="4584"/>
          <a:stretch>
            <a:fillRect/>
          </a:stretch>
        </p:blipFill>
        <p:spPr bwMode="auto">
          <a:xfrm>
            <a:off x="838024" y="1542218"/>
            <a:ext cx="1440000" cy="1081844"/>
          </a:xfrm>
          <a:prstGeom prst="rect">
            <a:avLst/>
          </a:prstGeom>
          <a:noFill/>
          <a:ln>
            <a:noFill/>
          </a:ln>
          <a:effectLst>
            <a:outerShdw blurRad="381000" dist="35921" dir="2700000" algn="ctr" rotWithShape="0">
              <a:srgbClr val="808080">
                <a:alpha val="46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学科网(www.zxxk.com)--教育资源门户，提供试卷、教案、课件、论文、素材以及各类教学资源下载，还有大量而丰富的教学相关资讯！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582" y="3827360"/>
            <a:ext cx="1080000" cy="1082673"/>
          </a:xfrm>
          <a:prstGeom prst="rect">
            <a:avLst/>
          </a:prstGeom>
          <a:noFill/>
          <a:ln>
            <a:noFill/>
          </a:ln>
          <a:effectLst>
            <a:outerShdw blurRad="381000" dist="35921" dir="2700000" algn="ctr" rotWithShape="0">
              <a:srgbClr val="808080">
                <a:alpha val="46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 preferRelativeResize="0"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23"/>
          <a:stretch>
            <a:fillRect/>
          </a:stretch>
        </p:blipFill>
        <p:spPr>
          <a:xfrm>
            <a:off x="3313214" y="1541388"/>
            <a:ext cx="1440000" cy="1082673"/>
          </a:xfrm>
          <a:prstGeom prst="rect">
            <a:avLst/>
          </a:prstGeom>
          <a:noFill/>
          <a:ln>
            <a:noFill/>
          </a:ln>
          <a:effectLst>
            <a:outerShdw blurRad="381000" dist="35921" dir="2700000" algn="ctr" rotWithShape="0">
              <a:srgbClr val="808080">
                <a:alpha val="46000"/>
              </a:srgbClr>
            </a:outerShdw>
          </a:effectLst>
        </p:spPr>
      </p:pic>
      <p:pic>
        <p:nvPicPr>
          <p:cNvPr id="7" name="图片 6"/>
          <p:cNvPicPr preferRelativeResize="0"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664" y="3819193"/>
            <a:ext cx="1080000" cy="1082673"/>
          </a:xfrm>
          <a:prstGeom prst="rect">
            <a:avLst/>
          </a:prstGeom>
          <a:noFill/>
          <a:ln>
            <a:noFill/>
          </a:ln>
          <a:effectLst>
            <a:outerShdw blurRad="381000" dist="35921" dir="2700000" algn="ctr" rotWithShape="0">
              <a:srgbClr val="808080">
                <a:alpha val="46000"/>
              </a:srgbClr>
            </a:outerShdw>
          </a:effectLst>
        </p:spPr>
      </p:pic>
      <p:pic>
        <p:nvPicPr>
          <p:cNvPr id="9" name="图片 8"/>
          <p:cNvPicPr preferRelativeResize="0"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0743" y="3750658"/>
            <a:ext cx="1080000" cy="1082673"/>
          </a:xfrm>
          <a:prstGeom prst="rect">
            <a:avLst/>
          </a:prstGeom>
          <a:noFill/>
          <a:ln>
            <a:noFill/>
          </a:ln>
          <a:effectLst>
            <a:outerShdw blurRad="381000" dist="35921" dir="2700000" algn="ctr" rotWithShape="0">
              <a:srgbClr val="808080">
                <a:alpha val="46000"/>
              </a:srgbClr>
            </a:outerShdw>
          </a:effectLst>
        </p:spPr>
      </p:pic>
      <p:pic>
        <p:nvPicPr>
          <p:cNvPr id="10" name="图片 9"/>
          <p:cNvPicPr preferRelativeResize="0"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6" t="2402" r="12178" b="13275"/>
          <a:stretch>
            <a:fillRect/>
          </a:stretch>
        </p:blipFill>
        <p:spPr>
          <a:xfrm>
            <a:off x="6070743" y="1541388"/>
            <a:ext cx="1440000" cy="1082673"/>
          </a:xfrm>
          <a:prstGeom prst="rect">
            <a:avLst/>
          </a:prstGeom>
          <a:noFill/>
          <a:ln>
            <a:noFill/>
          </a:ln>
          <a:effectLst>
            <a:outerShdw blurRad="381000" dist="35921" dir="2700000" algn="ctr" rotWithShape="0">
              <a:srgbClr val="808080">
                <a:alpha val="46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5351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7066" y="269799"/>
            <a:ext cx="5119348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二、实验：用弹簧测力计测量力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3762" y="934207"/>
            <a:ext cx="1123253" cy="462808"/>
            <a:chOff x="227905" y="707155"/>
            <a:chExt cx="1273021" cy="461665"/>
          </a:xfrm>
        </p:grpSpPr>
        <p:sp>
          <p:nvSpPr>
            <p:cNvPr id="5" name="Shape 108"/>
            <p:cNvSpPr/>
            <p:nvPr/>
          </p:nvSpPr>
          <p:spPr>
            <a:xfrm>
              <a:off x="322098" y="707155"/>
              <a:ext cx="1084636" cy="442420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27905" y="707155"/>
              <a:ext cx="1273021" cy="46166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探究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388110" y="934208"/>
            <a:ext cx="477340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拉力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大小与弹簧伸长量的关系 </a:t>
            </a:r>
          </a:p>
        </p:txBody>
      </p:sp>
      <p:sp>
        <p:nvSpPr>
          <p:cNvPr id="10" name="矩形 9"/>
          <p:cNvSpPr/>
          <p:nvPr/>
        </p:nvSpPr>
        <p:spPr>
          <a:xfrm>
            <a:off x="222269" y="1397016"/>
            <a:ext cx="8451713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(1)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．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将弹簧的一端挂在铁架台上，让其自然下垂，用刻度尺测出弹簧自然伸长状态时的长度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L</a:t>
            </a:r>
            <a:r>
              <a:rPr lang="en-US" altLang="zh-CN" sz="2400" baseline="-25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，即原长．</a:t>
            </a:r>
          </a:p>
        </p:txBody>
      </p:sp>
      <p:sp>
        <p:nvSpPr>
          <p:cNvPr id="11" name="矩形 10"/>
          <p:cNvSpPr/>
          <p:nvPr/>
        </p:nvSpPr>
        <p:spPr>
          <a:xfrm>
            <a:off x="210602" y="2600316"/>
            <a:ext cx="6421757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(2).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将已知质量的钩码挂在弹簧的下端，在静止时测量弹簧的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总长度，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填写在记录表格里 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6205" y="4000857"/>
            <a:ext cx="5951737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(3).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改变所挂钩码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的数量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，重复前面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的过程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.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6"/>
          <a:stretch>
            <a:fillRect/>
          </a:stretch>
        </p:blipFill>
        <p:spPr>
          <a:xfrm>
            <a:off x="6648630" y="2188733"/>
            <a:ext cx="1939895" cy="1979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551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634448" y="1035510"/>
          <a:ext cx="7244774" cy="1908996"/>
        </p:xfrm>
        <a:graphic>
          <a:graphicData uri="http://schemas.openxmlformats.org/drawingml/2006/table">
            <a:tbl>
              <a:tblPr/>
              <a:tblGrid>
                <a:gridCol w="758290"/>
                <a:gridCol w="1611310"/>
                <a:gridCol w="2302890"/>
                <a:gridCol w="2572284"/>
              </a:tblGrid>
              <a:tr h="53400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次数</a:t>
                      </a:r>
                    </a:p>
                  </a:txBody>
                  <a:tcPr marL="0" marR="0" marT="45832" marB="45832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拉力</a:t>
                      </a:r>
                      <a:r>
                        <a:rPr lang="en-US" altLang="zh-CN" sz="2400" b="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F/N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45832" marB="45832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弹簧的长度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2400" b="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cm</a:t>
                      </a:r>
                      <a:endParaRPr lang="zh-CN" altLang="en-US" sz="2400" b="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45832" marB="45832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24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弹簧的伸长量</a:t>
                      </a: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/</a:t>
                      </a:r>
                      <a:r>
                        <a:rPr lang="en-US" altLang="zh-CN" sz="2400" b="0" dirty="0" smtClean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sym typeface="+mn-ea"/>
                        </a:rPr>
                        <a:t>cm</a:t>
                      </a:r>
                      <a:endParaRPr lang="en-US" altLang="zh-CN" sz="2400" b="0" dirty="0">
                        <a:solidFill>
                          <a:schemeClr val="tx1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0" marR="0" marT="45832" marB="45832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3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</a:t>
                      </a:r>
                    </a:p>
                  </a:txBody>
                  <a:tcPr marL="68580" marR="68580" marT="45832" marB="45832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0" dirty="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1.0</a:t>
                      </a:r>
                      <a:endParaRPr lang="en-US" altLang="zh-CN" sz="2400" b="0" dirty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45832" marB="45832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0" dirty="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6.0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45832" marB="45832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0" dirty="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2.0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45832" marB="45832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3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</a:t>
                      </a:r>
                    </a:p>
                  </a:txBody>
                  <a:tcPr marL="68580" marR="68580" marT="45832" marB="45832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0" dirty="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2.0</a:t>
                      </a:r>
                      <a:endParaRPr lang="en-US" altLang="zh-CN" sz="2400" b="0" dirty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45832" marB="45832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0" dirty="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8.0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45832" marB="45832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0" dirty="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4.0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45832" marB="45832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83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0" dirty="0">
                          <a:solidFill>
                            <a:schemeClr val="tx1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3</a:t>
                      </a:r>
                    </a:p>
                  </a:txBody>
                  <a:tcPr marL="68580" marR="68580" marT="45832" marB="45832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0" dirty="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4.0</a:t>
                      </a:r>
                      <a:endParaRPr lang="en-US" altLang="zh-CN" sz="2400" b="0" dirty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45832" marB="45832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0" dirty="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12.0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45832" marB="45832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algn="ctr" eaLnBrk="0" hangingPunct="0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2400" b="0" dirty="0" smtClean="0">
                          <a:solidFill>
                            <a:srgbClr val="FF0000"/>
                          </a:solidFill>
                          <a:latin typeface="微软雅黑" panose="020B0503020204020204" charset="-122"/>
                          <a:ea typeface="微软雅黑" panose="020B0503020204020204" charset="-122"/>
                        </a:rPr>
                        <a:t>8.0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45832" marB="45832">
                    <a:lnL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2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35045" y="549869"/>
            <a:ext cx="359422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弹簧的原长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L</a:t>
            </a:r>
            <a:r>
              <a:rPr lang="en-US" altLang="zh-CN" sz="2400" baseline="-25000" dirty="0" smtClean="0">
                <a:latin typeface="微软雅黑" panose="020B0503020204020204" charset="-122"/>
                <a:ea typeface="微软雅黑" panose="020B0503020204020204" charset="-122"/>
              </a:rPr>
              <a:t>0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=4.0cm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707409" y="572702"/>
            <a:ext cx="278931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每个钩码重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=0.5N</a:t>
            </a:r>
            <a:endParaRPr lang="en-US" altLang="zh-CN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84203" y="109895"/>
            <a:ext cx="187219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(4).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记录数据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4"/>
          <p:cNvSpPr txBox="1">
            <a:spLocks noChangeArrowheads="1"/>
          </p:cNvSpPr>
          <p:nvPr/>
        </p:nvSpPr>
        <p:spPr bwMode="auto">
          <a:xfrm>
            <a:off x="175626" y="3205942"/>
            <a:ext cx="5216073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(5).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数据处理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：描点连线，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得出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图像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98156" y="3751461"/>
            <a:ext cx="6215264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dirty="0" smtClean="0"/>
              <a:t>(6).</a:t>
            </a:r>
            <a:r>
              <a:rPr lang="zh-CN" altLang="en-US" dirty="0"/>
              <a:t>结论：</a:t>
            </a:r>
            <a:r>
              <a:rPr lang="zh-CN" altLang="en-US" dirty="0">
                <a:solidFill>
                  <a:srgbClr val="FF0000"/>
                </a:solidFill>
              </a:rPr>
              <a:t>在一定限度内，弹簧的伸长量与拉力的大小成正比。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9" t="3736" b="2902"/>
          <a:stretch>
            <a:fillRect/>
          </a:stretch>
        </p:blipFill>
        <p:spPr>
          <a:xfrm>
            <a:off x="6413421" y="3205942"/>
            <a:ext cx="2290927" cy="1661615"/>
          </a:xfrm>
          <a:prstGeom prst="rect">
            <a:avLst/>
          </a:prstGeom>
          <a:effectLst>
            <a:outerShdw blurRad="533400" dist="50800" dir="5400000" algn="ctr" rotWithShape="0">
              <a:srgbClr val="000000">
                <a:alpha val="27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06212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95099" y="280093"/>
            <a:ext cx="250792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2.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弹簧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测力计</a:t>
            </a:r>
          </a:p>
        </p:txBody>
      </p:sp>
      <p:sp>
        <p:nvSpPr>
          <p:cNvPr id="3" name="文本框 22531"/>
          <p:cNvSpPr txBox="1">
            <a:spLocks noChangeArrowheads="1"/>
          </p:cNvSpPr>
          <p:nvPr/>
        </p:nvSpPr>
        <p:spPr bwMode="auto">
          <a:xfrm>
            <a:off x="294576" y="1025233"/>
            <a:ext cx="339909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/>
              <a:t>(</a:t>
            </a:r>
            <a:r>
              <a:rPr lang="en-US" altLang="zh-CN" dirty="0" smtClean="0"/>
              <a:t>1)</a:t>
            </a:r>
            <a:r>
              <a:rPr lang="zh-CN" altLang="en-US" dirty="0" smtClean="0"/>
              <a:t>用途：测量</a:t>
            </a:r>
            <a:r>
              <a:rPr lang="zh-CN" altLang="en-US" dirty="0"/>
              <a:t>力的</a:t>
            </a:r>
            <a:r>
              <a:rPr lang="zh-CN" altLang="en-US" dirty="0" smtClean="0"/>
              <a:t>大小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90017" y="1781924"/>
            <a:ext cx="2798480" cy="46280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(2)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结构：如图所示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TextBox 5"/>
          <p:cNvSpPr txBox="1"/>
          <p:nvPr/>
        </p:nvSpPr>
        <p:spPr>
          <a:xfrm>
            <a:off x="191994" y="2389507"/>
            <a:ext cx="4075538" cy="1203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(3)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性能   量  程：</a:t>
            </a:r>
            <a:r>
              <a:rPr lang="zh-CN" altLang="en-US" sz="2400" u="sng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      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分</a:t>
            </a: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度值：</a:t>
            </a:r>
            <a:r>
              <a:rPr lang="zh-CN" altLang="en-US" sz="2400" u="sng" dirty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              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；</a:t>
            </a:r>
            <a:endParaRPr lang="en-US" altLang="zh-CN" sz="2400" dirty="0">
              <a:solidFill>
                <a:schemeClr val="tx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2682569" y="2411600"/>
            <a:ext cx="1392965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0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~ 5 N</a:t>
            </a: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2682568" y="2991156"/>
            <a:ext cx="105846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0.2 N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02455" y="4023270"/>
            <a:ext cx="8330155" cy="46280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dirty="0" smtClean="0"/>
              <a:t>(4).</a:t>
            </a:r>
            <a:r>
              <a:rPr lang="zh-CN" altLang="en-US" dirty="0"/>
              <a:t>原理：</a:t>
            </a:r>
            <a:r>
              <a:rPr lang="zh-CN" altLang="en-US" noProof="1">
                <a:sym typeface="+mn-ea"/>
              </a:rPr>
              <a:t>在一定限度内，弹簧的伸长量与拉力的大小成正比</a:t>
            </a:r>
            <a:endParaRPr lang="zh-CN" altLang="en-US" dirty="0">
              <a:sym typeface="+mn-ea"/>
            </a:endParaRPr>
          </a:p>
        </p:txBody>
      </p:sp>
      <p:grpSp>
        <p:nvGrpSpPr>
          <p:cNvPr id="7176" name="组合 7175"/>
          <p:cNvGrpSpPr/>
          <p:nvPr/>
        </p:nvGrpSpPr>
        <p:grpSpPr>
          <a:xfrm>
            <a:off x="4240695" y="599888"/>
            <a:ext cx="4112668" cy="3300694"/>
            <a:chOff x="4240695" y="598407"/>
            <a:chExt cx="4112668" cy="3292544"/>
          </a:xfrm>
        </p:grpSpPr>
        <p:pic>
          <p:nvPicPr>
            <p:cNvPr id="18" name="图片 1"/>
            <p:cNvPicPr preferRelativeResize="0">
              <a:picLocks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388" t="4877" r="20900" b="3896"/>
            <a:stretch>
              <a:fillRect/>
            </a:stretch>
          </p:blipFill>
          <p:spPr bwMode="auto">
            <a:xfrm>
              <a:off x="5562540" y="598407"/>
              <a:ext cx="991642" cy="3240000"/>
            </a:xfrm>
            <a:prstGeom prst="rect">
              <a:avLst/>
            </a:prstGeom>
            <a:noFill/>
            <a:ln>
              <a:noFill/>
            </a:ln>
            <a:effectLst>
              <a:outerShdw blurRad="457200" dist="50800" dir="5400000" algn="ctr" rotWithShape="0">
                <a:srgbClr val="000000">
                  <a:alpha val="5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>
              <a:spLocks noChangeArrowheads="1"/>
            </p:cNvSpPr>
            <p:nvPr/>
          </p:nvSpPr>
          <p:spPr bwMode="auto">
            <a:xfrm>
              <a:off x="6629117" y="1105838"/>
              <a:ext cx="84022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rgbClr val="FF0000"/>
                  </a:solidFill>
                </a:rPr>
                <a:t>指针</a:t>
              </a:r>
            </a:p>
          </p:txBody>
        </p:sp>
        <p:sp>
          <p:nvSpPr>
            <p:cNvPr id="20" name="TextBox 19"/>
            <p:cNvSpPr txBox="1">
              <a:spLocks noChangeArrowheads="1"/>
            </p:cNvSpPr>
            <p:nvPr/>
          </p:nvSpPr>
          <p:spPr bwMode="auto">
            <a:xfrm>
              <a:off x="4672178" y="3328975"/>
              <a:ext cx="84493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 smtClean="0"/>
                <a:t>挂钩</a:t>
              </a:r>
              <a:endParaRPr lang="zh-CN" altLang="en-US" dirty="0"/>
            </a:p>
          </p:txBody>
        </p:sp>
        <p:sp>
          <p:nvSpPr>
            <p:cNvPr id="21" name="TextBox 20"/>
            <p:cNvSpPr txBox="1">
              <a:spLocks noChangeArrowheads="1"/>
            </p:cNvSpPr>
            <p:nvPr/>
          </p:nvSpPr>
          <p:spPr bwMode="auto">
            <a:xfrm>
              <a:off x="6887585" y="1921941"/>
              <a:ext cx="84493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 smtClean="0"/>
                <a:t>弹簧</a:t>
              </a:r>
              <a:endParaRPr lang="zh-CN" altLang="en-US" dirty="0"/>
            </a:p>
          </p:txBody>
        </p:sp>
        <p:sp>
          <p:nvSpPr>
            <p:cNvPr id="22" name="TextBox 21"/>
            <p:cNvSpPr txBox="1">
              <a:spLocks noChangeArrowheads="1"/>
            </p:cNvSpPr>
            <p:nvPr/>
          </p:nvSpPr>
          <p:spPr bwMode="auto">
            <a:xfrm>
              <a:off x="4240695" y="1336670"/>
              <a:ext cx="111175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 smtClean="0"/>
                <a:t>刻度盘</a:t>
              </a:r>
              <a:endParaRPr lang="zh-CN" altLang="en-US" dirty="0"/>
            </a:p>
          </p:txBody>
        </p:sp>
        <p:pic>
          <p:nvPicPr>
            <p:cNvPr id="23" name="Picture 3" descr="618908579861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06" t="5661" r="45868" b="14186"/>
            <a:stretch>
              <a:fillRect/>
            </a:stretch>
          </p:blipFill>
          <p:spPr bwMode="auto">
            <a:xfrm>
              <a:off x="7805208" y="1022701"/>
              <a:ext cx="548155" cy="2868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3" name="直接箭头连接符 12"/>
            <p:cNvCxnSpPr/>
            <p:nvPr/>
          </p:nvCxnSpPr>
          <p:spPr>
            <a:xfrm>
              <a:off x="5208104" y="1567503"/>
              <a:ext cx="677797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/>
            <p:nvPr/>
          </p:nvCxnSpPr>
          <p:spPr>
            <a:xfrm>
              <a:off x="5471186" y="3583935"/>
              <a:ext cx="705912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直接箭头连接符 29"/>
            <p:cNvCxnSpPr/>
            <p:nvPr/>
          </p:nvCxnSpPr>
          <p:spPr>
            <a:xfrm flipH="1">
              <a:off x="6058362" y="1336671"/>
              <a:ext cx="596880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4" name="直接箭头连接符 33"/>
            <p:cNvCxnSpPr/>
            <p:nvPr/>
          </p:nvCxnSpPr>
          <p:spPr>
            <a:xfrm flipV="1">
              <a:off x="7310051" y="1567495"/>
              <a:ext cx="610941" cy="358459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67283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4" grpId="0" build="p"/>
      <p:bldP spid="15" grpId="0"/>
      <p:bldP spid="16" grpId="0"/>
      <p:bldP spid="1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1135</Words>
  <Application>Microsoft Office PowerPoint</Application>
  <PresentationFormat>全屏显示(16:9)</PresentationFormat>
  <Paragraphs>132</Paragraphs>
  <Slides>19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3</cp:revision>
  <dcterms:created xsi:type="dcterms:W3CDTF">2020-03-26T10:48:47Z</dcterms:created>
  <dcterms:modified xsi:type="dcterms:W3CDTF">2020-03-26T11:14:15Z</dcterms:modified>
</cp:coreProperties>
</file>